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69C509"/>
    <a:srgbClr val="3C9B00"/>
    <a:srgbClr val="007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51FB5F-65B4-42C5-ABB4-F140759697C2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8D638A33-76C9-45BF-B45B-4F46453FE30E}">
      <dgm:prSet phldrT="[Text]"/>
      <dgm:spPr/>
      <dgm:t>
        <a:bodyPr/>
        <a:lstStyle/>
        <a:p>
          <a:r>
            <a:rPr lang="en-GB" noProof="0" dirty="0"/>
            <a:t>learning objectives</a:t>
          </a:r>
        </a:p>
      </dgm:t>
    </dgm:pt>
    <dgm:pt modelId="{10081E7A-4A24-4619-8085-E41A643721EB}" type="parTrans" cxnId="{5376B40D-7E23-456D-9B89-9A3052AD9BED}">
      <dgm:prSet/>
      <dgm:spPr/>
      <dgm:t>
        <a:bodyPr/>
        <a:lstStyle/>
        <a:p>
          <a:endParaRPr lang="de-DE"/>
        </a:p>
      </dgm:t>
    </dgm:pt>
    <dgm:pt modelId="{06CD00B5-E892-4C00-8758-902D56CEA02C}" type="sibTrans" cxnId="{5376B40D-7E23-456D-9B89-9A3052AD9BED}">
      <dgm:prSet/>
      <dgm:spPr/>
      <dgm:t>
        <a:bodyPr/>
        <a:lstStyle/>
        <a:p>
          <a:endParaRPr lang="en-GB" noProof="0"/>
        </a:p>
      </dgm:t>
    </dgm:pt>
    <dgm:pt modelId="{A2D4F997-6EE3-4711-8EB5-FF4FAFD19208}">
      <dgm:prSet phldrT="[Text]"/>
      <dgm:spPr/>
      <dgm:t>
        <a:bodyPr/>
        <a:lstStyle/>
        <a:p>
          <a:r>
            <a:rPr lang="en-GB" noProof="0"/>
            <a:t>teaching</a:t>
          </a:r>
        </a:p>
      </dgm:t>
    </dgm:pt>
    <dgm:pt modelId="{5129FFCC-270D-426E-9EE1-3F43267FF5D9}" type="parTrans" cxnId="{2022FAC7-3389-4C91-AD3F-E5A53CF432A2}">
      <dgm:prSet/>
      <dgm:spPr/>
      <dgm:t>
        <a:bodyPr/>
        <a:lstStyle/>
        <a:p>
          <a:endParaRPr lang="de-DE"/>
        </a:p>
      </dgm:t>
    </dgm:pt>
    <dgm:pt modelId="{BE89F98D-D820-45CD-B134-FC89BF4C77E9}" type="sibTrans" cxnId="{2022FAC7-3389-4C91-AD3F-E5A53CF432A2}">
      <dgm:prSet/>
      <dgm:spPr/>
      <dgm:t>
        <a:bodyPr/>
        <a:lstStyle/>
        <a:p>
          <a:endParaRPr lang="de-DE"/>
        </a:p>
      </dgm:t>
    </dgm:pt>
    <dgm:pt modelId="{70BD6A83-C617-48D0-A855-75432C2536CC}">
      <dgm:prSet phldrT="[Text]"/>
      <dgm:spPr/>
      <dgm:t>
        <a:bodyPr/>
        <a:lstStyle/>
        <a:p>
          <a:r>
            <a:rPr lang="en-GB" noProof="0"/>
            <a:t>assessment</a:t>
          </a:r>
        </a:p>
      </dgm:t>
    </dgm:pt>
    <dgm:pt modelId="{6A01250B-4526-4583-8BBE-82EF2A5A9A75}" type="parTrans" cxnId="{52C7A23F-6D5B-4EB1-9E58-71705A8C48B2}">
      <dgm:prSet/>
      <dgm:spPr/>
      <dgm:t>
        <a:bodyPr/>
        <a:lstStyle/>
        <a:p>
          <a:endParaRPr lang="de-DE"/>
        </a:p>
      </dgm:t>
    </dgm:pt>
    <dgm:pt modelId="{9BAFD474-6968-44CB-94A8-737C2F13D51C}" type="sibTrans" cxnId="{52C7A23F-6D5B-4EB1-9E58-71705A8C48B2}">
      <dgm:prSet/>
      <dgm:spPr/>
      <dgm:t>
        <a:bodyPr/>
        <a:lstStyle/>
        <a:p>
          <a:endParaRPr lang="de-DE"/>
        </a:p>
      </dgm:t>
    </dgm:pt>
    <dgm:pt modelId="{E870AC75-9573-4CC1-B37E-33131A035F4B}" type="pres">
      <dgm:prSet presAssocID="{6651FB5F-65B4-42C5-ABB4-F140759697C2}" presName="Name0" presStyleCnt="0">
        <dgm:presLayoutVars>
          <dgm:dir/>
          <dgm:resizeHandles val="exact"/>
        </dgm:presLayoutVars>
      </dgm:prSet>
      <dgm:spPr/>
    </dgm:pt>
    <dgm:pt modelId="{1A0B3F37-4FF9-41B7-B77F-18F77B9F099E}" type="pres">
      <dgm:prSet presAssocID="{6651FB5F-65B4-42C5-ABB4-F140759697C2}" presName="cycle" presStyleCnt="0"/>
      <dgm:spPr/>
    </dgm:pt>
    <dgm:pt modelId="{CB5B2DAC-C40D-44DB-A860-510824858598}" type="pres">
      <dgm:prSet presAssocID="{8D638A33-76C9-45BF-B45B-4F46453FE30E}" presName="nodeFirstNode" presStyleLbl="node1" presStyleIdx="0" presStyleCnt="3">
        <dgm:presLayoutVars>
          <dgm:bulletEnabled val="1"/>
        </dgm:presLayoutVars>
      </dgm:prSet>
      <dgm:spPr/>
    </dgm:pt>
    <dgm:pt modelId="{B25DE888-7860-407F-99DC-DB8A6418AC9C}" type="pres">
      <dgm:prSet presAssocID="{06CD00B5-E892-4C00-8758-902D56CEA02C}" presName="sibTransFirstNode" presStyleLbl="bgShp" presStyleIdx="0" presStyleCnt="1"/>
      <dgm:spPr/>
    </dgm:pt>
    <dgm:pt modelId="{3E3459C8-BFBE-413A-93F4-3BFA2A9A2546}" type="pres">
      <dgm:prSet presAssocID="{A2D4F997-6EE3-4711-8EB5-FF4FAFD19208}" presName="nodeFollowingNodes" presStyleLbl="node1" presStyleIdx="1" presStyleCnt="3" custRadScaleRad="100685" custRadScaleInc="-28620">
        <dgm:presLayoutVars>
          <dgm:bulletEnabled val="1"/>
        </dgm:presLayoutVars>
      </dgm:prSet>
      <dgm:spPr/>
    </dgm:pt>
    <dgm:pt modelId="{CA13C5AA-2CEE-4A03-9190-3645126DFAFD}" type="pres">
      <dgm:prSet presAssocID="{70BD6A83-C617-48D0-A855-75432C2536CC}" presName="nodeFollowingNodes" presStyleLbl="node1" presStyleIdx="2" presStyleCnt="3" custRadScaleRad="113624" custRadScaleInc="26957">
        <dgm:presLayoutVars>
          <dgm:bulletEnabled val="1"/>
        </dgm:presLayoutVars>
      </dgm:prSet>
      <dgm:spPr/>
    </dgm:pt>
  </dgm:ptLst>
  <dgm:cxnLst>
    <dgm:cxn modelId="{A79D8602-8206-4350-A620-8DE79307A827}" type="presOf" srcId="{06CD00B5-E892-4C00-8758-902D56CEA02C}" destId="{B25DE888-7860-407F-99DC-DB8A6418AC9C}" srcOrd="0" destOrd="0" presId="urn:microsoft.com/office/officeart/2005/8/layout/cycle3"/>
    <dgm:cxn modelId="{5376B40D-7E23-456D-9B89-9A3052AD9BED}" srcId="{6651FB5F-65B4-42C5-ABB4-F140759697C2}" destId="{8D638A33-76C9-45BF-B45B-4F46453FE30E}" srcOrd="0" destOrd="0" parTransId="{10081E7A-4A24-4619-8085-E41A643721EB}" sibTransId="{06CD00B5-E892-4C00-8758-902D56CEA02C}"/>
    <dgm:cxn modelId="{52C7A23F-6D5B-4EB1-9E58-71705A8C48B2}" srcId="{6651FB5F-65B4-42C5-ABB4-F140759697C2}" destId="{70BD6A83-C617-48D0-A855-75432C2536CC}" srcOrd="2" destOrd="0" parTransId="{6A01250B-4526-4583-8BBE-82EF2A5A9A75}" sibTransId="{9BAFD474-6968-44CB-94A8-737C2F13D51C}"/>
    <dgm:cxn modelId="{BDC49E5A-D9D3-4525-9736-B560CC182C18}" type="presOf" srcId="{70BD6A83-C617-48D0-A855-75432C2536CC}" destId="{CA13C5AA-2CEE-4A03-9190-3645126DFAFD}" srcOrd="0" destOrd="0" presId="urn:microsoft.com/office/officeart/2005/8/layout/cycle3"/>
    <dgm:cxn modelId="{D66DA78F-F7AC-4ADF-B871-FD8DA3EA2073}" type="presOf" srcId="{A2D4F997-6EE3-4711-8EB5-FF4FAFD19208}" destId="{3E3459C8-BFBE-413A-93F4-3BFA2A9A2546}" srcOrd="0" destOrd="0" presId="urn:microsoft.com/office/officeart/2005/8/layout/cycle3"/>
    <dgm:cxn modelId="{5BC19CB4-9627-4AA2-A287-368A2B90E94D}" type="presOf" srcId="{8D638A33-76C9-45BF-B45B-4F46453FE30E}" destId="{CB5B2DAC-C40D-44DB-A860-510824858598}" srcOrd="0" destOrd="0" presId="urn:microsoft.com/office/officeart/2005/8/layout/cycle3"/>
    <dgm:cxn modelId="{2022FAC7-3389-4C91-AD3F-E5A53CF432A2}" srcId="{6651FB5F-65B4-42C5-ABB4-F140759697C2}" destId="{A2D4F997-6EE3-4711-8EB5-FF4FAFD19208}" srcOrd="1" destOrd="0" parTransId="{5129FFCC-270D-426E-9EE1-3F43267FF5D9}" sibTransId="{BE89F98D-D820-45CD-B134-FC89BF4C77E9}"/>
    <dgm:cxn modelId="{AC9069EE-B1CF-4A25-BBAB-2374A3247A84}" type="presOf" srcId="{6651FB5F-65B4-42C5-ABB4-F140759697C2}" destId="{E870AC75-9573-4CC1-B37E-33131A035F4B}" srcOrd="0" destOrd="0" presId="urn:microsoft.com/office/officeart/2005/8/layout/cycle3"/>
    <dgm:cxn modelId="{4D50D0EF-C04F-40DF-BC7E-73092C5DD69A}" type="presParOf" srcId="{E870AC75-9573-4CC1-B37E-33131A035F4B}" destId="{1A0B3F37-4FF9-41B7-B77F-18F77B9F099E}" srcOrd="0" destOrd="0" presId="urn:microsoft.com/office/officeart/2005/8/layout/cycle3"/>
    <dgm:cxn modelId="{5D54FD36-2406-48B8-AE38-90D7E397DD4E}" type="presParOf" srcId="{1A0B3F37-4FF9-41B7-B77F-18F77B9F099E}" destId="{CB5B2DAC-C40D-44DB-A860-510824858598}" srcOrd="0" destOrd="0" presId="urn:microsoft.com/office/officeart/2005/8/layout/cycle3"/>
    <dgm:cxn modelId="{6A2AC623-A26E-4FF0-A4FE-C3969CBEB804}" type="presParOf" srcId="{1A0B3F37-4FF9-41B7-B77F-18F77B9F099E}" destId="{B25DE888-7860-407F-99DC-DB8A6418AC9C}" srcOrd="1" destOrd="0" presId="urn:microsoft.com/office/officeart/2005/8/layout/cycle3"/>
    <dgm:cxn modelId="{DE902806-35EC-4F4A-B57C-EF9D625B4067}" type="presParOf" srcId="{1A0B3F37-4FF9-41B7-B77F-18F77B9F099E}" destId="{3E3459C8-BFBE-413A-93F4-3BFA2A9A2546}" srcOrd="2" destOrd="0" presId="urn:microsoft.com/office/officeart/2005/8/layout/cycle3"/>
    <dgm:cxn modelId="{882F183C-B65F-4E61-9DA9-3FCEC63015FC}" type="presParOf" srcId="{1A0B3F37-4FF9-41B7-B77F-18F77B9F099E}" destId="{CA13C5AA-2CEE-4A03-9190-3645126DFAFD}" srcOrd="3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5DE888-7860-407F-99DC-DB8A6418AC9C}">
      <dsp:nvSpPr>
        <dsp:cNvPr id="0" name=""/>
        <dsp:cNvSpPr/>
      </dsp:nvSpPr>
      <dsp:spPr>
        <a:xfrm>
          <a:off x="580314" y="657338"/>
          <a:ext cx="2738709" cy="2738709"/>
        </a:xfrm>
        <a:prstGeom prst="circularArrow">
          <a:avLst>
            <a:gd name="adj1" fmla="val 5689"/>
            <a:gd name="adj2" fmla="val 340510"/>
            <a:gd name="adj3" fmla="val 12671822"/>
            <a:gd name="adj4" fmla="val 18094051"/>
            <a:gd name="adj5" fmla="val 5908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5B2DAC-C40D-44DB-A860-510824858598}">
      <dsp:nvSpPr>
        <dsp:cNvPr id="0" name=""/>
        <dsp:cNvSpPr/>
      </dsp:nvSpPr>
      <dsp:spPr>
        <a:xfrm>
          <a:off x="1038617" y="774044"/>
          <a:ext cx="1822103" cy="9110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noProof="0" dirty="0"/>
            <a:t>learning objectives</a:t>
          </a:r>
        </a:p>
      </dsp:txBody>
      <dsp:txXfrm>
        <a:off x="1083091" y="818518"/>
        <a:ext cx="1733155" cy="822103"/>
      </dsp:txXfrm>
    </dsp:sp>
    <dsp:sp modelId="{3E3459C8-BFBE-413A-93F4-3BFA2A9A2546}">
      <dsp:nvSpPr>
        <dsp:cNvPr id="0" name=""/>
        <dsp:cNvSpPr/>
      </dsp:nvSpPr>
      <dsp:spPr>
        <a:xfrm>
          <a:off x="2077235" y="2061868"/>
          <a:ext cx="1822103" cy="9110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noProof="0"/>
            <a:t>teaching</a:t>
          </a:r>
        </a:p>
      </dsp:txBody>
      <dsp:txXfrm>
        <a:off x="2121709" y="2106342"/>
        <a:ext cx="1733155" cy="822103"/>
      </dsp:txXfrm>
    </dsp:sp>
    <dsp:sp modelId="{CA13C5AA-2CEE-4A03-9190-3645126DFAFD}">
      <dsp:nvSpPr>
        <dsp:cNvPr id="0" name=""/>
        <dsp:cNvSpPr/>
      </dsp:nvSpPr>
      <dsp:spPr>
        <a:xfrm>
          <a:off x="0" y="2108778"/>
          <a:ext cx="1822103" cy="9110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noProof="0"/>
            <a:t>assessment</a:t>
          </a:r>
        </a:p>
      </dsp:txBody>
      <dsp:txXfrm>
        <a:off x="44474" y="2153252"/>
        <a:ext cx="1733155" cy="8221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F75E8-3157-40D1-91A7-89E5ECBAD759}" type="datetimeFigureOut">
              <a:rPr lang="en-GB" smtClean="0"/>
              <a:t>08/12/2023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2532C-1669-4BC0-B362-1BA5C990D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75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9C623-DA96-44C8-AE75-8E5210F0FF01}" type="datetimeFigureOut">
              <a:rPr lang="de-AT" smtClean="0"/>
              <a:t>08.12.2023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7D6DD-DFA2-43CB-AD64-2EC5BC4A30E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96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32689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970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62B60E-6398-4BF2-99E0-4F6FEC3730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392025-DA80-4A7B-8B7D-91AB9189518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90538" y="1989138"/>
            <a:ext cx="11218862" cy="3621087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96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hyperlink" Target="http://www.ecml.at/companionvolumetoolbox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reativecommons.org/licenses/by-nc-nd/4.0/" TargetMode="External"/><Relationship Id="rId5" Type="http://schemas.openxmlformats.org/officeDocument/2006/relationships/image" Target="../media/image2.gi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16574C20-8894-D117-0C3B-C6F067E00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AT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250E57BE-8AC3-2D1B-9A2C-D739D08BA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AT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8BA21E3-800D-177E-6929-0A1D56CA256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0333" y="5966902"/>
            <a:ext cx="1958447" cy="668161"/>
          </a:xfrm>
          <a:prstGeom prst="rect">
            <a:avLst/>
          </a:prstGeom>
        </p:spPr>
      </p:pic>
      <p:pic>
        <p:nvPicPr>
          <p:cNvPr id="18" name="Grafik 10">
            <a:extLst>
              <a:ext uri="{FF2B5EF4-FFF2-40B4-BE49-F238E27FC236}">
                <a16:creationId xmlns:a16="http://schemas.microsoft.com/office/drawing/2014/main" id="{4A7BA816-C6CE-29E9-91A1-C3D12345FAA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54" y="6007208"/>
            <a:ext cx="1026915" cy="666881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AEE132C7-4648-C6A9-6C15-EC22D12DA17D}"/>
              </a:ext>
            </a:extLst>
          </p:cNvPr>
          <p:cNvSpPr txBox="1"/>
          <p:nvPr userDrawn="1"/>
        </p:nvSpPr>
        <p:spPr>
          <a:xfrm>
            <a:off x="2715208" y="6046237"/>
            <a:ext cx="7613780" cy="588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88D9460-86D7-B45D-D4C4-505AE4BEFB64}"/>
              </a:ext>
            </a:extLst>
          </p:cNvPr>
          <p:cNvCxnSpPr/>
          <p:nvPr userDrawn="1"/>
        </p:nvCxnSpPr>
        <p:spPr>
          <a:xfrm>
            <a:off x="760095" y="9979025"/>
            <a:ext cx="4221480" cy="57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3">
            <a:extLst>
              <a:ext uri="{FF2B5EF4-FFF2-40B4-BE49-F238E27FC236}">
                <a16:creationId xmlns:a16="http://schemas.microsoft.com/office/drawing/2014/main" id="{0FB1C522-9993-A9A1-A59D-22386A560A8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17569" y="6127232"/>
            <a:ext cx="6261348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© 2023. This work is licensed under an Attribution-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NonCommercial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-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NoDerivatives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Creative Commons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  <a:hlinkClick r:id="rId6"/>
              </a:rPr>
              <a:t>CC BY-NC-ND 4.0</a:t>
            </a:r>
            <a:r>
              <a:rPr kumimoji="0" lang="en-US" altLang="en-US" sz="900" b="0" i="0" u="sng" strike="noStrike" cap="none" normalizeH="0" baseline="0" dirty="0">
                <a:ln>
                  <a:noFill/>
                </a:ln>
                <a:solidFill>
                  <a:srgbClr val="0563C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 License</a:t>
            </a:r>
            <a:r>
              <a:rPr kumimoji="0" lang="en-US" altLang="en-US" sz="900" b="0" i="1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Fischer J. et al 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(2023), </a:t>
            </a:r>
            <a:r>
              <a:rPr kumimoji="0" lang="en-GB" altLang="en-US" sz="9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CEFR Companion Volume implementation toolbox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, Council of Europe (European Centre for Modern Languages), Graz, available at 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  <a:hlinkClick r:id="rId7"/>
              </a:rPr>
              <a:t>www.ecml.at/companionvolumetoolbox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32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39014"/>
            <a:ext cx="9144000" cy="1977676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Constructive alignment at a glance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3818" y="102686"/>
            <a:ext cx="11994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69C509"/>
                </a:solidFill>
              </a:rPr>
              <a:t>CEFR Companion Volume implementation toolbox                                                                                                                            </a:t>
            </a:r>
          </a:p>
          <a:p>
            <a:r>
              <a:rPr lang="fr-FR" sz="1200">
                <a:solidFill>
                  <a:srgbClr val="1F4E79"/>
                </a:solidFill>
              </a:rPr>
              <a:t>Boîte à outils pour la mise en œuvre volume complémentaire du CECR</a:t>
            </a:r>
          </a:p>
          <a:p>
            <a:r>
              <a:rPr lang="en-GB" sz="1200" b="1">
                <a:solidFill>
                  <a:srgbClr val="69C509"/>
                </a:solidFill>
              </a:rPr>
              <a:t>   </a:t>
            </a:r>
            <a:endParaRPr lang="en-GB" sz="1200" b="1" dirty="0">
              <a:solidFill>
                <a:srgbClr val="69C50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99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17"/>
    </mc:Choice>
    <mc:Fallback xmlns="">
      <p:transition spd="slow" advTm="651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8F3002-37FD-6188-6E62-133F0C05B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constructive alignment?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2A4855-1FDA-B242-C452-B2EE3CE4058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0538" y="1989138"/>
            <a:ext cx="7371200" cy="3621087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Constructive alignment is an approach to teaching in which the learning objectives to achieve are the guidelines to design teaching and assessment methods.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In constructive alignment, the three elements work together: learning objectives, teaching and learning activities and assessment. </a:t>
            </a:r>
          </a:p>
        </p:txBody>
      </p:sp>
      <p:graphicFrame>
        <p:nvGraphicFramePr>
          <p:cNvPr id="4" name="Diagramm 7">
            <a:extLst>
              <a:ext uri="{FF2B5EF4-FFF2-40B4-BE49-F238E27FC236}">
                <a16:creationId xmlns:a16="http://schemas.microsoft.com/office/drawing/2014/main" id="{74512BB5-62E2-37D4-4188-F9E4CC9EB5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2488961"/>
              </p:ext>
            </p:extLst>
          </p:nvPr>
        </p:nvGraphicFramePr>
        <p:xfrm>
          <a:off x="7861738" y="1545022"/>
          <a:ext cx="3899339" cy="4256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183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357"/>
    </mc:Choice>
    <mc:Fallback xmlns="">
      <p:transition spd="slow" advTm="5035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36A3F2-6F3B-6372-AD26-247245822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65125"/>
            <a:ext cx="10471636" cy="1325563"/>
          </a:xfrm>
        </p:spPr>
        <p:txBody>
          <a:bodyPr/>
          <a:lstStyle/>
          <a:p>
            <a:r>
              <a:rPr lang="en-GB" dirty="0"/>
              <a:t>What is the relationship between constructive alignment and the Comp. Vol.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05049C-0A85-FA72-AE1A-D2DA205A52E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Companion Volume does not use the term constructive alignment but the idea underlines the methodological message behind the CEFR.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Implementing the action oriented approach means focussing on learners accomplishing tasks, and defining learning objectives is the first step of constructive alignment. </a:t>
            </a:r>
          </a:p>
        </p:txBody>
      </p:sp>
    </p:spTree>
    <p:extLst>
      <p:ext uri="{BB962C8B-B14F-4D97-AF65-F5344CB8AC3E}">
        <p14:creationId xmlns:p14="http://schemas.microsoft.com/office/powerpoint/2010/main" val="2179550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570"/>
    </mc:Choice>
    <mc:Fallback xmlns="">
      <p:transition spd="slow" advTm="8657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39EB89-28E8-9637-B75A-DD99E31B4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65125"/>
            <a:ext cx="9988160" cy="1400613"/>
          </a:xfrm>
        </p:spPr>
        <p:txBody>
          <a:bodyPr/>
          <a:lstStyle/>
          <a:p>
            <a:r>
              <a:rPr lang="en-GB" dirty="0"/>
              <a:t>How is constructive alignment applied in practice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47A2BC-54F6-6235-284C-5752A9E20581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Constructive alignment can guide the design of: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Curriculum</a:t>
            </a:r>
          </a:p>
          <a:p>
            <a:r>
              <a:rPr lang="en-GB" dirty="0"/>
              <a:t>Teaching methodologies</a:t>
            </a:r>
          </a:p>
          <a:p>
            <a:r>
              <a:rPr lang="en-GB" dirty="0"/>
              <a:t>Assessment instruments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176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224"/>
    </mc:Choice>
    <mc:Fallback xmlns="">
      <p:transition spd="slow" advTm="24224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</Words>
  <Application>Microsoft Office PowerPoint</Application>
  <PresentationFormat>Widescreen</PresentationFormat>
  <Paragraphs>22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Constructive alignment at a glance</vt:lpstr>
      <vt:lpstr>What is constructive alignment?</vt:lpstr>
      <vt:lpstr>What is the relationship between constructive alignment and the Comp. Vol.</vt:lpstr>
      <vt:lpstr>How is constructive alignment applied in 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Christian Friedrich</cp:lastModifiedBy>
  <cp:revision>55</cp:revision>
  <dcterms:created xsi:type="dcterms:W3CDTF">2020-01-08T10:10:35Z</dcterms:created>
  <dcterms:modified xsi:type="dcterms:W3CDTF">2023-12-08T08:58:53Z</dcterms:modified>
</cp:coreProperties>
</file>